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5" r:id="rId1"/>
  </p:sldMasterIdLst>
  <p:sldIdLst>
    <p:sldId id="256" r:id="rId2"/>
    <p:sldId id="270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6FEB3-5D3E-4152-9E69-2D1C5401AFF8}" v="3" dt="2022-05-12T18:06:34.896"/>
    <p1510:client id="{1DD192E7-7741-493B-82CE-650477377183}" v="3" dt="2022-05-12T18:16:20.386"/>
    <p1510:client id="{293F8AD5-CCF8-4BB1-83EA-FE490510DA94}" v="565" dt="2022-05-12T19:04:26.326"/>
    <p1510:client id="{3CC0D6B0-4B21-46D5-9EF2-288B6578B588}" v="113" dt="2022-05-12T17:56:12.976"/>
    <p1510:client id="{A039296C-2D22-43DA-9685-4183C5B0725D}" v="26" dt="2022-05-12T18:03:48.543"/>
    <p1510:client id="{B557BFE3-A48E-46D7-A88B-92ECC8C16D61}" v="25" dt="2022-05-12T17:27:42.550"/>
    <p1510:client id="{C850BB78-7A2D-4470-9810-908AE105241D}" v="6" dt="2022-05-12T18:06:04.586"/>
    <p1510:client id="{DD903B51-0DE6-49C9-90B8-5592DA5D92E6}" v="15" dt="2022-05-12T18:14:55.0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8102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94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9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6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5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83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1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97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4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32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38" r:id="rId6"/>
    <p:sldLayoutId id="2147483934" r:id="rId7"/>
    <p:sldLayoutId id="2147483935" r:id="rId8"/>
    <p:sldLayoutId id="2147483936" r:id="rId9"/>
    <p:sldLayoutId id="2147483937" r:id="rId10"/>
    <p:sldLayoutId id="21474839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5463EB0A-3D7C-4AA5-BFA5-8EE5B4BA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78651" y="1122363"/>
            <a:ext cx="11034695" cy="3174690"/>
          </a:xfrm>
        </p:spPr>
        <p:txBody>
          <a:bodyPr>
            <a:normAutofit/>
          </a:bodyPr>
          <a:lstStyle/>
          <a:p>
            <a:r>
              <a:rPr lang="ru-RU" dirty="0"/>
              <a:t>Разработка компьютерных игр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78651" y="4723637"/>
            <a:ext cx="11034695" cy="1481396"/>
          </a:xfr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pPr algn="r"/>
            <a:r>
              <a:rPr lang="ru-RU" dirty="0">
                <a:ea typeface="+mn-lt"/>
                <a:cs typeface="+mn-lt"/>
              </a:rPr>
              <a:t>Выполнили студенты 1 курса 111 группы</a:t>
            </a:r>
          </a:p>
          <a:p>
            <a:pPr algn="r"/>
            <a:r>
              <a:rPr lang="ru-RU" dirty="0">
                <a:ea typeface="+mn-lt"/>
                <a:cs typeface="+mn-lt"/>
              </a:rPr>
              <a:t>Факультета </a:t>
            </a:r>
            <a:r>
              <a:rPr lang="ru-RU" dirty="0" err="1">
                <a:ea typeface="+mn-lt"/>
                <a:cs typeface="+mn-lt"/>
              </a:rPr>
              <a:t>КНиИТ</a:t>
            </a:r>
          </a:p>
          <a:p>
            <a:pPr algn="r"/>
            <a:r>
              <a:rPr lang="ru-RU" dirty="0">
                <a:ea typeface="+mn-lt"/>
                <a:cs typeface="+mn-lt"/>
              </a:rPr>
              <a:t>Аношкин Андрей Алексеевич</a:t>
            </a:r>
            <a:endParaRPr lang="ru-RU" dirty="0"/>
          </a:p>
          <a:p>
            <a:pPr algn="r"/>
            <a:r>
              <a:rPr lang="ru-RU" dirty="0">
                <a:ea typeface="+mn-lt"/>
                <a:cs typeface="+mn-lt"/>
              </a:rPr>
              <a:t>Дергачев Анатолий Олегович</a:t>
            </a:r>
          </a:p>
          <a:p>
            <a:pPr algn="r"/>
            <a:r>
              <a:rPr lang="ru-RU" dirty="0">
                <a:ea typeface="+mn-lt"/>
                <a:cs typeface="+mn-lt"/>
              </a:rPr>
              <a:t>Чекмарев Александр Дмитриевич</a:t>
            </a:r>
            <a:endParaRPr lang="ru-RU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7945AD00-F967-454D-A4B2-39ABA5C8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9BC5B79-B912-427C-8219-E3E5094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FB07E7-BF8C-487B-A36D-5CC6EDC9AF0E}"/>
              </a:ext>
            </a:extLst>
          </p:cNvPr>
          <p:cNvSpPr txBox="1"/>
          <p:nvPr/>
        </p:nvSpPr>
        <p:spPr>
          <a:xfrm>
            <a:off x="4695034" y="344067"/>
            <a:ext cx="2997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СГУ им. Н.Г. Чернышевского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52A0F-4B1A-4C06-8B14-D2D18C94EFF1}"/>
              </a:ext>
            </a:extLst>
          </p:cNvPr>
          <p:cNvSpPr txBox="1"/>
          <p:nvPr/>
        </p:nvSpPr>
        <p:spPr>
          <a:xfrm>
            <a:off x="5501778" y="6247377"/>
            <a:ext cx="1384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Саратов 2022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FF7921-331D-6F1E-BDA3-BD67D7924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Unreal</a:t>
            </a:r>
            <a:r>
              <a:rPr lang="ru-RU" dirty="0"/>
              <a:t> Engine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1D90CB-43E6-ACE3-FB53-3CF1CF5FBE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719" y="2823080"/>
            <a:ext cx="4937760" cy="369417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 algn="ctr">
              <a:buNone/>
            </a:pPr>
            <a:r>
              <a:rPr lang="ru-RU" b="1" dirty="0"/>
              <a:t>Плюсы</a:t>
            </a:r>
            <a:endParaRPr lang="ru-RU"/>
          </a:p>
          <a:p>
            <a:r>
              <a:rPr lang="ru-RU" dirty="0">
                <a:ea typeface="+mn-lt"/>
                <a:cs typeface="+mn-lt"/>
              </a:rPr>
              <a:t>Мощный редактор на все случаи жизни</a:t>
            </a:r>
          </a:p>
          <a:p>
            <a:r>
              <a:rPr lang="ru-RU" dirty="0">
                <a:ea typeface="+mn-lt"/>
                <a:cs typeface="+mn-lt"/>
              </a:rPr>
              <a:t>Гибкая архитектура игрового движка</a:t>
            </a:r>
          </a:p>
          <a:p>
            <a:r>
              <a:rPr lang="ru-RU" dirty="0">
                <a:ea typeface="+mn-lt"/>
                <a:cs typeface="+mn-lt"/>
              </a:rPr>
              <a:t>Игровой движок разрабатывается в том числе для игр создателя</a:t>
            </a:r>
          </a:p>
          <a:p>
            <a:r>
              <a:rPr lang="ru-RU" dirty="0">
                <a:ea typeface="+mn-lt"/>
                <a:cs typeface="+mn-lt"/>
              </a:rPr>
              <a:t>Готовый к AAA-проектам</a:t>
            </a:r>
          </a:p>
          <a:p>
            <a:r>
              <a:rPr lang="ru-RU" dirty="0">
                <a:ea typeface="+mn-lt"/>
                <a:cs typeface="+mn-lt"/>
              </a:rPr>
              <a:t>Кроссплатформенный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41895C1-7C72-1AEF-E32B-698260A2E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48502" y="2823080"/>
            <a:ext cx="4937760" cy="369417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 algn="ctr">
              <a:buNone/>
            </a:pPr>
            <a:r>
              <a:rPr lang="ru-RU" b="1" dirty="0"/>
              <a:t>Минусы</a:t>
            </a:r>
            <a:endParaRPr lang="ru-RU"/>
          </a:p>
          <a:p>
            <a:r>
              <a:rPr lang="ru-RU" dirty="0">
                <a:ea typeface="+mn-lt"/>
                <a:cs typeface="+mn-lt"/>
              </a:rPr>
              <a:t>Более высокий порог вхождения</a:t>
            </a:r>
          </a:p>
          <a:p>
            <a:r>
              <a:rPr lang="ru-RU" dirty="0">
                <a:ea typeface="+mn-lt"/>
                <a:cs typeface="+mn-lt"/>
              </a:rPr>
              <a:t>Более закрытое и не такое многочисленное сообщество</a:t>
            </a:r>
            <a:endParaRPr lang="ru-RU">
              <a:ea typeface="+mn-lt"/>
              <a:cs typeface="+mn-lt"/>
            </a:endParaRPr>
          </a:p>
          <a:p>
            <a:r>
              <a:rPr lang="ru-RU" dirty="0">
                <a:ea typeface="+mn-lt"/>
                <a:cs typeface="+mn-lt"/>
              </a:rPr>
              <a:t>Акцент — на AAA-проекты</a:t>
            </a:r>
          </a:p>
          <a:p>
            <a:r>
              <a:rPr lang="ru-RU" dirty="0">
                <a:ea typeface="+mn-lt"/>
                <a:cs typeface="+mn-lt"/>
              </a:rPr>
              <a:t>Размер движка и его требовательность</a:t>
            </a:r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819CDF-93F9-0B99-CDFC-8620E55C042C}"/>
              </a:ext>
            </a:extLst>
          </p:cNvPr>
          <p:cNvSpPr txBox="1"/>
          <p:nvPr/>
        </p:nvSpPr>
        <p:spPr>
          <a:xfrm>
            <a:off x="511834" y="2136475"/>
            <a:ext cx="8321614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200" b="1" dirty="0">
                <a:ea typeface="+mn-lt"/>
                <a:cs typeface="+mn-lt"/>
              </a:rPr>
              <a:t>Язык программирования</a:t>
            </a:r>
            <a:r>
              <a:rPr lang="ru-RU" sz="2200" dirty="0">
                <a:ea typeface="+mn-lt"/>
                <a:cs typeface="+mn-lt"/>
              </a:rPr>
              <a:t>: C++, </a:t>
            </a:r>
            <a:r>
              <a:rPr lang="ru-RU" sz="2200" dirty="0" err="1">
                <a:ea typeface="+mn-lt"/>
                <a:cs typeface="+mn-lt"/>
              </a:rPr>
              <a:t>NoCode</a:t>
            </a:r>
            <a:r>
              <a:rPr lang="ru-RU" sz="2200" dirty="0">
                <a:ea typeface="+mn-lt"/>
                <a:cs typeface="+mn-lt"/>
              </a:rPr>
              <a:t> (</a:t>
            </a:r>
            <a:r>
              <a:rPr lang="ru-RU" sz="2200" dirty="0" err="1">
                <a:ea typeface="+mn-lt"/>
                <a:cs typeface="+mn-lt"/>
              </a:rPr>
              <a:t>Blueprints</a:t>
            </a:r>
            <a:r>
              <a:rPr lang="ru-RU" sz="2200" dirty="0">
                <a:ea typeface="+mn-lt"/>
                <a:cs typeface="+mn-lt"/>
              </a:rPr>
              <a:t>)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1285544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0AEA30-710E-5676-0B97-D6D4DA963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Source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426F0A-404D-591B-3241-5E7CD0E551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1794" y="3110628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b="1" dirty="0"/>
              <a:t>Плюсы</a:t>
            </a:r>
            <a:endParaRPr lang="ru-RU" b="1"/>
          </a:p>
          <a:p>
            <a:r>
              <a:rPr lang="ru-RU" dirty="0">
                <a:ea typeface="+mn-lt"/>
                <a:cs typeface="+mn-lt"/>
              </a:rPr>
              <a:t>Широкие возможности использования</a:t>
            </a:r>
          </a:p>
          <a:p>
            <a:r>
              <a:rPr lang="ru-RU" dirty="0">
                <a:ea typeface="+mn-lt"/>
                <a:cs typeface="+mn-lt"/>
              </a:rPr>
              <a:t>Качественная графика</a:t>
            </a:r>
          </a:p>
          <a:p>
            <a:r>
              <a:rPr lang="ru-RU" dirty="0">
                <a:ea typeface="+mn-lt"/>
                <a:cs typeface="+mn-lt"/>
              </a:rPr>
              <a:t>Низкие требования к ПК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22480CE-0DEB-75ED-FC3A-EDE8FE30A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163" y="3110628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b="1" dirty="0"/>
              <a:t>Минусы</a:t>
            </a:r>
            <a:endParaRPr lang="ru-RU" b="1"/>
          </a:p>
          <a:p>
            <a:r>
              <a:rPr lang="ru-RU" dirty="0">
                <a:ea typeface="+mn-lt"/>
                <a:cs typeface="+mn-lt"/>
              </a:rPr>
              <a:t>Устаревший</a:t>
            </a:r>
          </a:p>
          <a:p>
            <a:r>
              <a:rPr lang="ru-RU" dirty="0">
                <a:ea typeface="+mn-lt"/>
                <a:cs typeface="+mn-lt"/>
              </a:rPr>
              <a:t>Несвободное программное обеспечение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7A7F4A-30B2-06F7-2263-5323E71BA8E0}"/>
              </a:ext>
            </a:extLst>
          </p:cNvPr>
          <p:cNvSpPr txBox="1"/>
          <p:nvPr/>
        </p:nvSpPr>
        <p:spPr>
          <a:xfrm>
            <a:off x="483080" y="2136476"/>
            <a:ext cx="7430218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200" b="1" dirty="0">
                <a:ea typeface="+mn-lt"/>
                <a:cs typeface="+mn-lt"/>
              </a:rPr>
              <a:t>Язык программирования</a:t>
            </a:r>
            <a:r>
              <a:rPr lang="ru-RU" sz="2200" dirty="0">
                <a:ea typeface="+mn-lt"/>
                <a:cs typeface="+mn-lt"/>
              </a:rPr>
              <a:t>: C++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772887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3B1360-AE45-FC02-655E-A606A0514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Unity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BC03E4-E41B-ABDE-3458-0F98607767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9908" y="2952477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b="1" dirty="0"/>
              <a:t>Плюсы</a:t>
            </a:r>
            <a:endParaRPr lang="ru-RU"/>
          </a:p>
          <a:p>
            <a:r>
              <a:rPr lang="ru-RU" dirty="0">
                <a:ea typeface="+mn-lt"/>
                <a:cs typeface="+mn-lt"/>
              </a:rPr>
              <a:t>Кроссплатформенность</a:t>
            </a:r>
          </a:p>
          <a:p>
            <a:r>
              <a:rPr lang="ru-RU" dirty="0">
                <a:ea typeface="+mn-lt"/>
                <a:cs typeface="+mn-lt"/>
              </a:rPr>
              <a:t>Огромная библиотека настроек и плагинов</a:t>
            </a:r>
          </a:p>
          <a:p>
            <a:r>
              <a:rPr lang="ru-RU" dirty="0">
                <a:ea typeface="+mn-lt"/>
                <a:cs typeface="+mn-lt"/>
              </a:rPr>
              <a:t>Лёгок в освоении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123679-9E6B-1B52-BF94-9741F78A1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6615" y="2952477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b="1" dirty="0"/>
              <a:t>Минусы</a:t>
            </a:r>
            <a:endParaRPr lang="ru-RU"/>
          </a:p>
          <a:p>
            <a:r>
              <a:rPr lang="ru-RU" dirty="0">
                <a:ea typeface="+mn-lt"/>
                <a:cs typeface="+mn-lt"/>
              </a:rPr>
              <a:t>Для реализации сложных проектов необходимо знание C#</a:t>
            </a:r>
          </a:p>
          <a:p>
            <a:r>
              <a:rPr lang="ru-RU" dirty="0">
                <a:ea typeface="+mn-lt"/>
                <a:cs typeface="+mn-lt"/>
              </a:rPr>
              <a:t>Необходимость в оптимизации</a:t>
            </a:r>
          </a:p>
          <a:p>
            <a:r>
              <a:rPr lang="ru-RU" dirty="0">
                <a:ea typeface="+mn-lt"/>
                <a:cs typeface="+mn-lt"/>
              </a:rPr>
              <a:t>Тяжёлый вес конечного продукта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8BA2EB-79BF-CB4A-8E08-DD478D243401}"/>
              </a:ext>
            </a:extLst>
          </p:cNvPr>
          <p:cNvSpPr txBox="1"/>
          <p:nvPr/>
        </p:nvSpPr>
        <p:spPr>
          <a:xfrm>
            <a:off x="511835" y="2165230"/>
            <a:ext cx="781840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200" b="1" dirty="0">
                <a:ea typeface="+mn-lt"/>
                <a:cs typeface="+mn-lt"/>
              </a:rPr>
              <a:t>Язык программирования</a:t>
            </a:r>
            <a:r>
              <a:rPr lang="ru-RU" sz="2200" dirty="0">
                <a:ea typeface="+mn-lt"/>
                <a:cs typeface="+mn-lt"/>
              </a:rPr>
              <a:t>: C#, JavaScript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1819914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E511D2-1A0C-D695-3ED1-9BD265EB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Опыт в разработке на </a:t>
            </a:r>
            <a:r>
              <a:rPr lang="ru-RU" dirty="0" err="1"/>
              <a:t>Unity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EDA8503C-7F4B-B740-68BD-AC56F341CA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167" y="2069337"/>
            <a:ext cx="9253626" cy="4684143"/>
          </a:xfrm>
        </p:spPr>
      </p:pic>
    </p:spTree>
    <p:extLst>
      <p:ext uri="{BB962C8B-B14F-4D97-AF65-F5344CB8AC3E}">
        <p14:creationId xmlns:p14="http://schemas.microsoft.com/office/powerpoint/2010/main" val="3366331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3F02D7-6B2A-5181-2AE4-C0F9C09CA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900E40-8D1F-E1D3-929C-EA59440D6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261" y="2478024"/>
            <a:ext cx="1117435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ru-RU" dirty="0">
                <a:ea typeface="+mn-lt"/>
                <a:cs typeface="+mn-lt"/>
              </a:rPr>
              <a:t>Таким образом, разработка компьютерных игр — сложный процесс, включающий в себя такие этапы, как создание концепции, </a:t>
            </a:r>
            <a:r>
              <a:rPr lang="ru-RU" dirty="0" err="1">
                <a:ea typeface="+mn-lt"/>
                <a:cs typeface="+mn-lt"/>
              </a:rPr>
              <a:t>препродакшн</a:t>
            </a:r>
            <a:r>
              <a:rPr lang="ru-RU" dirty="0">
                <a:ea typeface="+mn-lt"/>
                <a:cs typeface="+mn-lt"/>
              </a:rPr>
              <a:t>, </a:t>
            </a:r>
            <a:r>
              <a:rPr lang="ru-RU" dirty="0" err="1">
                <a:ea typeface="+mn-lt"/>
                <a:cs typeface="+mn-lt"/>
              </a:rPr>
              <a:t>продакшн</a:t>
            </a:r>
            <a:r>
              <a:rPr lang="ru-RU" dirty="0">
                <a:ea typeface="+mn-lt"/>
                <a:cs typeface="+mn-lt"/>
              </a:rPr>
              <a:t> и постпродакшн, и требующий специалистов в самых различных направлениях, начиная от художника и заканчивая программистом, обладающих не только профессиональными навыками, но и навыками работы в команде.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3641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20AB8-6645-D641-CB2B-44253C39A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ru-RU" dirty="0"/>
              <a:t>Введение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ABD119-999A-4E74-B8BC-68318AF21ECD}"/>
              </a:ext>
            </a:extLst>
          </p:cNvPr>
          <p:cNvSpPr txBox="1"/>
          <p:nvPr/>
        </p:nvSpPr>
        <p:spPr>
          <a:xfrm>
            <a:off x="964566" y="3070911"/>
            <a:ext cx="4672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Компьютерная игра </a:t>
            </a:r>
            <a:r>
              <a:rPr lang="ru-RU" sz="2400" dirty="0"/>
              <a:t>– программа, служащая для организации игрового процесса (</a:t>
            </a:r>
            <a:r>
              <a:rPr lang="ru-RU" sz="2400" i="1" dirty="0"/>
              <a:t>геймплея</a:t>
            </a:r>
            <a:r>
              <a:rPr lang="ru-RU" sz="2400" dirty="0"/>
              <a:t>), связи с партнёрами по игре, или сама выступающая в качестве партнёра.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E3BEE05-E5D1-4838-B84A-B9792429A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00" b="95000" l="10000" r="91889">
                        <a14:foregroundMark x1="77778" y1="21556" x2="64000" y2="36667"/>
                        <a14:foregroundMark x1="77111" y1="8889" x2="73444" y2="16667"/>
                        <a14:foregroundMark x1="73444" y1="16667" x2="72222" y2="24111"/>
                        <a14:foregroundMark x1="84111" y1="12667" x2="81444" y2="22889"/>
                        <a14:foregroundMark x1="76333" y1="6111" x2="82333" y2="5000"/>
                        <a14:foregroundMark x1="91889" y1="13111" x2="91556" y2="19000"/>
                        <a14:foregroundMark x1="10222" y1="50667" x2="11111" y2="63333"/>
                        <a14:foregroundMark x1="34889" y1="91111" x2="41111" y2="92111"/>
                        <a14:foregroundMark x1="36111" y1="94444" x2="39333" y2="9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596" y="2090074"/>
            <a:ext cx="4269997" cy="426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30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10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12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14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20AB8-6645-D641-CB2B-44253C39A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ru-RU" dirty="0"/>
              <a:t>Разработка компьютерных игр</a:t>
            </a:r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внутренний, игрушка, несколько&#10;&#10;Автоматически созданное описание">
            <a:extLst>
              <a:ext uri="{FF2B5EF4-FFF2-40B4-BE49-F238E27FC236}">
                <a16:creationId xmlns:a16="http://schemas.microsoft.com/office/drawing/2014/main" id="{D372520D-FF90-68BE-1392-AE9BC1C55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6" r="1" b="1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411ACAB0-4F06-990F-E95B-4E4A82AC3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en-US" sz="1800" dirty="0" err="1">
                <a:ea typeface="+mn-lt"/>
                <a:cs typeface="+mn-lt"/>
              </a:rPr>
              <a:t>Разработка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игр</a:t>
            </a:r>
            <a:r>
              <a:rPr lang="en-US" sz="1800" dirty="0">
                <a:ea typeface="+mn-lt"/>
                <a:cs typeface="+mn-lt"/>
              </a:rPr>
              <a:t> — </a:t>
            </a:r>
            <a:r>
              <a:rPr lang="en-US" sz="1800" dirty="0" err="1">
                <a:ea typeface="+mn-lt"/>
                <a:cs typeface="+mn-lt"/>
              </a:rPr>
              <a:t>это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сложный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многоплановый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процесс</a:t>
            </a:r>
            <a:r>
              <a:rPr lang="en-US" sz="1800" dirty="0">
                <a:ea typeface="+mn-lt"/>
                <a:cs typeface="+mn-lt"/>
              </a:rPr>
              <a:t>, в </a:t>
            </a:r>
            <a:r>
              <a:rPr lang="en-US" sz="1800" dirty="0" err="1">
                <a:ea typeface="+mn-lt"/>
                <a:cs typeface="+mn-lt"/>
              </a:rPr>
              <a:t>котором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участвует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множество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самых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разнообразных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специалистов</a:t>
            </a:r>
            <a:r>
              <a:rPr lang="en-US" sz="1800" dirty="0">
                <a:ea typeface="+mn-lt"/>
                <a:cs typeface="+mn-lt"/>
              </a:rPr>
              <a:t>. 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8038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2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2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5889A-63C3-3771-DBB6-EB378744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Этапы</a:t>
            </a:r>
            <a:r>
              <a:rPr lang="en-US" sz="4800" dirty="0"/>
              <a:t> </a:t>
            </a:r>
            <a:r>
              <a:rPr lang="en-US" sz="4800"/>
              <a:t>разработки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несколько, упорядочено&#10;&#10;Автоматически созданное описание">
            <a:extLst>
              <a:ext uri="{FF2B5EF4-FFF2-40B4-BE49-F238E27FC236}">
                <a16:creationId xmlns:a16="http://schemas.microsoft.com/office/drawing/2014/main" id="{B756F9A6-E213-2D4F-7493-5D80F4785C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0839" y="776218"/>
            <a:ext cx="7383670" cy="554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76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4E3C9-29E0-1699-84F0-C20146A6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Концепция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D6A0C6BA-2626-068E-84A8-7BFB71874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971" y="1259882"/>
            <a:ext cx="6616269" cy="4400112"/>
          </a:xfrm>
          <a:prstGeom prst="rect">
            <a:avLst/>
          </a:prstGeom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5984F25-5E74-F9E6-C19E-0FED44A06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583453"/>
            <a:ext cx="5392059" cy="349286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200" dirty="0">
                <a:ea typeface="+mn-lt"/>
                <a:cs typeface="+mn-lt"/>
              </a:rPr>
              <a:t>О </a:t>
            </a:r>
            <a:r>
              <a:rPr lang="en-US" sz="2200" dirty="0" err="1">
                <a:ea typeface="+mn-lt"/>
                <a:cs typeface="+mn-lt"/>
              </a:rPr>
              <a:t>чем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dirty="0" err="1">
                <a:ea typeface="+mn-lt"/>
                <a:cs typeface="+mn-lt"/>
              </a:rPr>
              <a:t>игра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dirty="0" err="1">
                <a:ea typeface="+mn-lt"/>
                <a:cs typeface="+mn-lt"/>
              </a:rPr>
              <a:t>Целевая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sz="2200" dirty="0" err="1">
                <a:ea typeface="+mn-lt"/>
                <a:cs typeface="+mn-lt"/>
              </a:rPr>
              <a:t>аудитория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dirty="0" err="1">
                <a:ea typeface="+mn-lt"/>
                <a:cs typeface="+mn-lt"/>
              </a:rPr>
              <a:t>Аналоги</a:t>
            </a:r>
            <a:r>
              <a:rPr lang="en-US" sz="2200" dirty="0">
                <a:ea typeface="+mn-lt"/>
                <a:cs typeface="+mn-lt"/>
              </a:rPr>
              <a:t>/</a:t>
            </a:r>
            <a:r>
              <a:rPr lang="en-US" sz="2200" dirty="0" err="1">
                <a:ea typeface="+mn-lt"/>
                <a:cs typeface="+mn-lt"/>
              </a:rPr>
              <a:t>конкуренция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dirty="0" err="1">
                <a:ea typeface="+mn-lt"/>
                <a:cs typeface="+mn-lt"/>
              </a:rPr>
              <a:t>Платформа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err="1">
                <a:ea typeface="+mn-lt"/>
                <a:cs typeface="+mn-lt"/>
              </a:rPr>
              <a:t>Продажа</a:t>
            </a:r>
            <a:r>
              <a:rPr lang="en-US" sz="2200" dirty="0">
                <a:ea typeface="+mn-lt"/>
                <a:cs typeface="+mn-lt"/>
              </a:rPr>
              <a:t>/</a:t>
            </a:r>
            <a:r>
              <a:rPr lang="en-US" sz="2200" err="1">
                <a:ea typeface="+mn-lt"/>
                <a:cs typeface="+mn-lt"/>
              </a:rPr>
              <a:t>монетизация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err="1">
                <a:ea typeface="+mn-lt"/>
                <a:cs typeface="+mn-lt"/>
              </a:rPr>
              <a:t>Временные</a:t>
            </a: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err="1">
                <a:ea typeface="+mn-lt"/>
                <a:cs typeface="+mn-lt"/>
              </a:rPr>
              <a:t>рамки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err="1">
                <a:ea typeface="+mn-lt"/>
                <a:cs typeface="+mn-lt"/>
              </a:rPr>
              <a:t>Персонал</a:t>
            </a:r>
            <a:r>
              <a:rPr lang="en-US" sz="2200" dirty="0">
                <a:ea typeface="+mn-lt"/>
                <a:cs typeface="+mn-lt"/>
              </a:rPr>
              <a:t> и </a:t>
            </a:r>
            <a:r>
              <a:rPr lang="en-US" sz="2200" err="1">
                <a:ea typeface="+mn-lt"/>
                <a:cs typeface="+mn-lt"/>
              </a:rPr>
              <a:t>ресурсы</a:t>
            </a:r>
            <a:r>
              <a:rPr lang="en-US" sz="2200" dirty="0">
                <a:ea typeface="+mn-lt"/>
                <a:cs typeface="+mn-lt"/>
              </a:rPr>
              <a:t>? </a:t>
            </a:r>
          </a:p>
          <a:p>
            <a:r>
              <a:rPr lang="en-US" sz="2200" err="1">
                <a:ea typeface="+mn-lt"/>
                <a:cs typeface="+mn-lt"/>
              </a:rPr>
              <a:t>Бюджет</a:t>
            </a:r>
            <a:r>
              <a:rPr lang="en-US" sz="2200" dirty="0">
                <a:ea typeface="+mn-lt"/>
                <a:cs typeface="+mn-lt"/>
              </a:rPr>
              <a:t>?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61755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DEF12-DBBB-D54C-727E-6065F02C7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ru-RU" sz="3400"/>
              <a:t>Препродакшн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66FB8F-1687-2269-2D5D-24F170106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200" dirty="0"/>
              <a:t>Конкретные цели</a:t>
            </a:r>
          </a:p>
          <a:p>
            <a:r>
              <a:rPr lang="ru-RU" sz="2200" dirty="0"/>
              <a:t>Дизайн</a:t>
            </a:r>
          </a:p>
          <a:p>
            <a:r>
              <a:rPr lang="ru-RU" sz="2200" dirty="0"/>
              <a:t>Технологии </a:t>
            </a:r>
          </a:p>
          <a:p>
            <a:r>
              <a:rPr lang="ru-RU" sz="2200" dirty="0"/>
              <a:t>Сбор команд</a:t>
            </a:r>
          </a:p>
          <a:p>
            <a:r>
              <a:rPr lang="ru-RU" sz="2200" dirty="0"/>
              <a:t>Детальный план</a:t>
            </a:r>
          </a:p>
          <a:p>
            <a:r>
              <a:rPr lang="ru-RU" sz="2200" dirty="0"/>
              <a:t>Дедлайны</a:t>
            </a:r>
          </a:p>
          <a:p>
            <a:endParaRPr lang="ru-RU" sz="170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C98CE538-70CF-19FD-CE19-ADCE9CD4B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865406"/>
            <a:ext cx="6440424" cy="507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37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1536CF-612F-3045-F8BC-9E80ABC0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ru-RU" sz="3400"/>
              <a:t>Продакшн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677F03-9F48-AF9D-6C1E-CF34CCAF2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200" dirty="0">
                <a:ea typeface="+mn-lt"/>
                <a:cs typeface="+mn-lt"/>
              </a:rPr>
              <a:t>Самый сложный этап создания игры — производство. На данном этапе весь проект собирается по кусочкам. </a:t>
            </a:r>
            <a:endParaRPr lang="ru-RU" sz="2200"/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CB2BD0F9-8437-B0DD-3E2B-FBD6F053D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1259882"/>
            <a:ext cx="6440424" cy="4282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5A0F2D-1A2D-A7D7-BCFC-34E6364B1EF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627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19869-56A4-0D6F-0D47-A9A4E0195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ru-RU" sz="3400"/>
              <a:t>Постпродакшн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7F2099-9BC0-00DC-4B2A-E7411369F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200" dirty="0"/>
              <a:t>Тестирование</a:t>
            </a:r>
          </a:p>
          <a:p>
            <a:r>
              <a:rPr lang="ru-RU" sz="2200" dirty="0"/>
              <a:t>Исправление ошибок</a:t>
            </a:r>
          </a:p>
          <a:p>
            <a:r>
              <a:rPr lang="ru-RU" sz="2200" dirty="0"/>
              <a:t>Выпуск</a:t>
            </a:r>
          </a:p>
          <a:p>
            <a:r>
              <a:rPr lang="ru-RU" sz="2200" dirty="0"/>
              <a:t>Поддержка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701B8B3E-DBC2-D20A-A3E8-CF3F9760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442" y="625683"/>
            <a:ext cx="6399171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07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CD8ED8-AAD0-9524-6279-836B9C3B8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ru-RU" sz="3400">
                <a:ea typeface="+mj-lt"/>
                <a:cs typeface="+mj-lt"/>
              </a:rPr>
              <a:t>Популярные среды разработки</a:t>
            </a:r>
            <a:endParaRPr lang="ru-RU" sz="3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F8D195-462E-474E-97E2-34F1D7F49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2200" dirty="0"/>
              <a:t>Наиболее популярные движки:</a:t>
            </a:r>
          </a:p>
          <a:p>
            <a:r>
              <a:rPr lang="ru-RU" sz="2200" dirty="0" err="1">
                <a:ea typeface="+mn-lt"/>
                <a:cs typeface="+mn-lt"/>
              </a:rPr>
              <a:t>Unreal</a:t>
            </a:r>
            <a:r>
              <a:rPr lang="ru-RU" sz="2200" dirty="0">
                <a:ea typeface="+mn-lt"/>
                <a:cs typeface="+mn-lt"/>
              </a:rPr>
              <a:t> Engine</a:t>
            </a:r>
          </a:p>
          <a:p>
            <a:r>
              <a:rPr lang="ru-RU" sz="2200" dirty="0">
                <a:ea typeface="+mn-lt"/>
                <a:cs typeface="+mn-lt"/>
              </a:rPr>
              <a:t>Source</a:t>
            </a:r>
          </a:p>
          <a:p>
            <a:r>
              <a:rPr lang="ru-RU" sz="2200" dirty="0" err="1"/>
              <a:t>Unity</a:t>
            </a:r>
            <a:endParaRPr lang="ru-RU" sz="220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25B4C06F-7680-E8CE-AC73-8DB39231B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090" y="625683"/>
            <a:ext cx="4343876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8050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246</Words>
  <Application>Microsoft Office PowerPoint</Application>
  <PresentationFormat>Широкоэкранный</PresentationFormat>
  <Paragraphs>76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Neue Haas Grotesk Text Pro</vt:lpstr>
      <vt:lpstr>AccentBoxVTI</vt:lpstr>
      <vt:lpstr>Разработка компьютерных игр</vt:lpstr>
      <vt:lpstr>Введение</vt:lpstr>
      <vt:lpstr>Разработка компьютерных игр</vt:lpstr>
      <vt:lpstr>Этапы разработки</vt:lpstr>
      <vt:lpstr>Концепция</vt:lpstr>
      <vt:lpstr>Препродакшн</vt:lpstr>
      <vt:lpstr>Продакшн</vt:lpstr>
      <vt:lpstr>Постпродакшн</vt:lpstr>
      <vt:lpstr>Популярные среды разработки</vt:lpstr>
      <vt:lpstr>Unreal Engine</vt:lpstr>
      <vt:lpstr>Source</vt:lpstr>
      <vt:lpstr>Unity</vt:lpstr>
      <vt:lpstr>Опыт в разработке на Unity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PC</dc:creator>
  <cp:lastModifiedBy>PC</cp:lastModifiedBy>
  <cp:revision>276</cp:revision>
  <dcterms:created xsi:type="dcterms:W3CDTF">2022-05-12T17:24:52Z</dcterms:created>
  <dcterms:modified xsi:type="dcterms:W3CDTF">2022-05-12T19:17:42Z</dcterms:modified>
</cp:coreProperties>
</file>

<file path=docProps/thumbnail.jpeg>
</file>